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 id="258" r:id="rId3"/>
    <p:sldId id="259" r:id="rId4"/>
    <p:sldId id="271" r:id="rId5"/>
    <p:sldId id="272" r:id="rId6"/>
    <p:sldId id="285" r:id="rId7"/>
    <p:sldId id="273" r:id="rId8"/>
    <p:sldId id="274" r:id="rId9"/>
    <p:sldId id="275" r:id="rId10"/>
    <p:sldId id="276" r:id="rId11"/>
    <p:sldId id="277" r:id="rId12"/>
    <p:sldId id="278" r:id="rId13"/>
    <p:sldId id="279" r:id="rId14"/>
    <p:sldId id="280" r:id="rId15"/>
    <p:sldId id="282" r:id="rId16"/>
    <p:sldId id="281" r:id="rId17"/>
    <p:sldId id="283"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0096C6-44DE-4D8C-936C-FBC724F512D1}" v="56" dt="2021-07-09T15:40:18.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4801" autoAdjust="0"/>
    <p:restoredTop sz="94434" autoAdjust="0"/>
  </p:normalViewPr>
  <p:slideViewPr>
    <p:cSldViewPr snapToGrid="0">
      <p:cViewPr varScale="1">
        <p:scale>
          <a:sx n="63" d="100"/>
          <a:sy n="63" d="100"/>
        </p:scale>
        <p:origin x="1108" y="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6/26/2023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6/26/2023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6/26/2023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6/26/2023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6/26/2023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6/26/2023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6/26/2023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6/26/2023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6/26/2023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6/26/2023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6/26/2023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6/26/2023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youtu.be/T_JDgqsH0n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5TplebdyJk4" TargetMode="External"/><Relationship Id="rId2" Type="http://schemas.openxmlformats.org/officeDocument/2006/relationships/slideLayout" Target="../slideLayouts/slideLayout2.xml"/><Relationship Id="rId1" Type="http://schemas.openxmlformats.org/officeDocument/2006/relationships/video" Target="https://www.youtube.com/embed/5TplebdyJk4"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5289754" y="639097"/>
            <a:ext cx="6253317" cy="3686015"/>
          </a:xfrm>
        </p:spPr>
        <p:txBody>
          <a:bodyPr>
            <a:normAutofit/>
          </a:bodyPr>
          <a:lstStyle/>
          <a:p>
            <a:r>
              <a:rPr lang="en-US" sz="8000" dirty="0"/>
              <a:t>2023 Mechanics Training</a:t>
            </a: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5289753" y="4672739"/>
            <a:ext cx="6269347" cy="1021498"/>
          </a:xfrm>
        </p:spPr>
        <p:txBody>
          <a:bodyPr>
            <a:normAutofit/>
          </a:bodyPr>
          <a:lstStyle/>
          <a:p>
            <a:r>
              <a:rPr lang="en-US" sz="2400" dirty="0">
                <a:solidFill>
                  <a:schemeClr val="tx1">
                    <a:lumMod val="85000"/>
                    <a:lumOff val="15000"/>
                  </a:schemeClr>
                </a:solidFill>
              </a:rPr>
              <a:t>Week 1 - Basics</a:t>
            </a:r>
          </a:p>
        </p:txBody>
      </p:sp>
      <p:pic>
        <p:nvPicPr>
          <p:cNvPr id="5" name="Picture 4" descr="A picture containing building, sitting, bench, side&#10;&#10;Description automatically generated">
            <a:extLst>
              <a:ext uri="{FF2B5EF4-FFF2-40B4-BE49-F238E27FC236}">
                <a16:creationId xmlns:a16="http://schemas.microsoft.com/office/drawing/2014/main" id="{282CF6DD-7FE8-4063-9551-1B7BBCE92AB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1"/>
            <a:ext cx="4635315" cy="6857999"/>
          </a:xfrm>
          <a:prstGeom prst="rect">
            <a:avLst/>
          </a:prstGeom>
        </p:spPr>
      </p:pic>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READING THE PLAY II (UMPIRES)</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a:bodyPr>
          <a:lstStyle/>
          <a:p>
            <a:r>
              <a:rPr lang="en-US" sz="2800" dirty="0">
                <a:solidFill>
                  <a:srgbClr val="000000">
                    <a:lumMod val="75000"/>
                    <a:lumOff val="25000"/>
                  </a:srgbClr>
                </a:solidFill>
              </a:rPr>
              <a:t>In order to read the offensive play officials must remember the following:</a:t>
            </a:r>
          </a:p>
          <a:p>
            <a:r>
              <a:rPr lang="en-US" sz="2800" dirty="0">
                <a:solidFill>
                  <a:srgbClr val="000000">
                    <a:lumMod val="75000"/>
                    <a:lumOff val="25000"/>
                  </a:srgbClr>
                </a:solidFill>
              </a:rPr>
              <a:t>SNAP – TACKLE – KEY</a:t>
            </a:r>
          </a:p>
          <a:p>
            <a:pPr lvl="1">
              <a:buFont typeface="Arial" panose="020B0604020202020204" pitchFamily="34" charset="0"/>
              <a:buChar char="•"/>
            </a:pPr>
            <a:r>
              <a:rPr lang="en-US" sz="2600" dirty="0">
                <a:solidFill>
                  <a:srgbClr val="000000">
                    <a:lumMod val="75000"/>
                    <a:lumOff val="25000"/>
                  </a:srgbClr>
                </a:solidFill>
              </a:rPr>
              <a:t>Umpire must focus on the hand of the center/ball and ensure a legal snap.</a:t>
            </a:r>
          </a:p>
          <a:p>
            <a:pPr lvl="1">
              <a:buFont typeface="Arial" panose="020B0604020202020204" pitchFamily="34" charset="0"/>
              <a:buChar char="•"/>
            </a:pPr>
            <a:r>
              <a:rPr lang="en-US" sz="2600" dirty="0">
                <a:solidFill>
                  <a:srgbClr val="000000">
                    <a:lumMod val="75000"/>
                    <a:lumOff val="25000"/>
                  </a:srgbClr>
                </a:solidFill>
              </a:rPr>
              <a:t>Observe the action of the interior linemen (Run Block/Pass Block)</a:t>
            </a:r>
          </a:p>
          <a:p>
            <a:pPr lvl="1">
              <a:buFont typeface="Arial" panose="020B0604020202020204" pitchFamily="34" charset="0"/>
              <a:buChar char="•"/>
            </a:pPr>
            <a:r>
              <a:rPr lang="en-US" sz="2600" dirty="0">
                <a:solidFill>
                  <a:srgbClr val="000000">
                    <a:lumMod val="75000"/>
                    <a:lumOff val="25000"/>
                  </a:srgbClr>
                </a:solidFill>
              </a:rPr>
              <a:t>Follow their keys (Set and Read/Move towards LOS)</a:t>
            </a: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1475844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MARKING FORWARD PROGRESS I (WINGS)</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fontScale="55000" lnSpcReduction="20000"/>
          </a:bodyPr>
          <a:lstStyle/>
          <a:p>
            <a:r>
              <a:rPr lang="en-US" sz="2800" dirty="0">
                <a:solidFill>
                  <a:srgbClr val="000000">
                    <a:lumMod val="75000"/>
                    <a:lumOff val="25000"/>
                  </a:srgbClr>
                </a:solidFill>
              </a:rPr>
              <a:t>At the end of the play (ball carrier down by contact or forward progress stopped inbounds or incomplete pass), wings must mark the forward most spot of progress.</a:t>
            </a:r>
          </a:p>
          <a:p>
            <a:r>
              <a:rPr lang="en-US" sz="2800" dirty="0">
                <a:solidFill>
                  <a:srgbClr val="000000">
                    <a:lumMod val="75000"/>
                    <a:lumOff val="25000"/>
                  </a:srgbClr>
                </a:solidFill>
              </a:rPr>
              <a:t>This is done by coming to a stop with the downfield foot extended in front to the official at the proper yard line and their corresponding arm extended in the air to denote the play is over (Dead Ball Signal)</a:t>
            </a:r>
          </a:p>
          <a:p>
            <a:r>
              <a:rPr lang="en-US" sz="2800" dirty="0">
                <a:solidFill>
                  <a:srgbClr val="000000">
                    <a:lumMod val="75000"/>
                    <a:lumOff val="25000"/>
                  </a:srgbClr>
                </a:solidFill>
              </a:rPr>
              <a:t>Other Dead Ball Signals include</a:t>
            </a:r>
          </a:p>
          <a:p>
            <a:pPr lvl="1">
              <a:buFont typeface="Arial" panose="020B0604020202020204" pitchFamily="34" charset="0"/>
              <a:buChar char="•"/>
            </a:pPr>
            <a:r>
              <a:rPr lang="en-US" sz="2600" b="1" dirty="0">
                <a:solidFill>
                  <a:srgbClr val="000000">
                    <a:lumMod val="75000"/>
                    <a:lumOff val="25000"/>
                  </a:srgbClr>
                </a:solidFill>
              </a:rPr>
              <a:t>Stop Clock Signal</a:t>
            </a:r>
            <a:r>
              <a:rPr lang="en-US" sz="2600" dirty="0">
                <a:solidFill>
                  <a:srgbClr val="000000">
                    <a:lumMod val="75000"/>
                    <a:lumOff val="25000"/>
                  </a:srgbClr>
                </a:solidFill>
              </a:rPr>
              <a:t> (extended arms overhead in a crossing motion towards the dead ball spot)– Used for forward progress past line to gain or out of bounds </a:t>
            </a:r>
          </a:p>
          <a:p>
            <a:pPr lvl="1">
              <a:buFont typeface="Arial" panose="020B0604020202020204" pitchFamily="34" charset="0"/>
              <a:buChar char="•"/>
            </a:pPr>
            <a:r>
              <a:rPr lang="en-US" sz="2600" b="1" dirty="0">
                <a:solidFill>
                  <a:srgbClr val="000000">
                    <a:lumMod val="75000"/>
                    <a:lumOff val="25000"/>
                  </a:srgbClr>
                </a:solidFill>
              </a:rPr>
              <a:t>Winding Clock Signal </a:t>
            </a:r>
            <a:r>
              <a:rPr lang="en-US" sz="2600" dirty="0">
                <a:solidFill>
                  <a:srgbClr val="000000">
                    <a:lumMod val="75000"/>
                    <a:lumOff val="25000"/>
                  </a:srgbClr>
                </a:solidFill>
              </a:rPr>
              <a:t>(large winding motion) – Used for forward progress plays near the sideline inbounds alone (or in conjunction with Stop Clock Signal on 1</a:t>
            </a:r>
            <a:r>
              <a:rPr lang="en-US" sz="2600" baseline="30000" dirty="0">
                <a:solidFill>
                  <a:srgbClr val="000000">
                    <a:lumMod val="75000"/>
                    <a:lumOff val="25000"/>
                  </a:srgbClr>
                </a:solidFill>
              </a:rPr>
              <a:t>st</a:t>
            </a:r>
            <a:r>
              <a:rPr lang="en-US" sz="2600" dirty="0">
                <a:solidFill>
                  <a:srgbClr val="000000">
                    <a:lumMod val="75000"/>
                    <a:lumOff val="25000"/>
                  </a:srgbClr>
                </a:solidFill>
              </a:rPr>
              <a:t> downs)</a:t>
            </a:r>
          </a:p>
          <a:p>
            <a:pPr lvl="1">
              <a:buFont typeface="Arial" panose="020B0604020202020204" pitchFamily="34" charset="0"/>
              <a:buChar char="•"/>
            </a:pPr>
            <a:r>
              <a:rPr lang="en-US" sz="2600" b="1" dirty="0">
                <a:solidFill>
                  <a:srgbClr val="000000">
                    <a:lumMod val="75000"/>
                    <a:lumOff val="25000"/>
                  </a:srgbClr>
                </a:solidFill>
              </a:rPr>
              <a:t>Incomplete Pass Signal</a:t>
            </a:r>
            <a:r>
              <a:rPr lang="en-US" sz="2600" dirty="0">
                <a:solidFill>
                  <a:srgbClr val="000000">
                    <a:lumMod val="75000"/>
                    <a:lumOff val="25000"/>
                  </a:srgbClr>
                </a:solidFill>
              </a:rPr>
              <a:t> (extended arms out in a crossing motion towards the action)</a:t>
            </a:r>
          </a:p>
          <a:p>
            <a:pPr lvl="1">
              <a:buFont typeface="Arial" panose="020B0604020202020204" pitchFamily="34" charset="0"/>
              <a:buChar char="•"/>
            </a:pPr>
            <a:r>
              <a:rPr lang="en-US" sz="2600" b="1" dirty="0">
                <a:solidFill>
                  <a:srgbClr val="000000">
                    <a:lumMod val="75000"/>
                    <a:lumOff val="25000"/>
                  </a:srgbClr>
                </a:solidFill>
              </a:rPr>
              <a:t>Touchdown Signal </a:t>
            </a:r>
            <a:r>
              <a:rPr lang="en-US" sz="2600" dirty="0">
                <a:solidFill>
                  <a:srgbClr val="000000">
                    <a:lumMod val="75000"/>
                    <a:lumOff val="25000"/>
                  </a:srgbClr>
                </a:solidFill>
              </a:rPr>
              <a:t>(extended arms overhead) – Used when a ball carrier legally carries the ball over their opponent’s goal line</a:t>
            </a:r>
          </a:p>
          <a:p>
            <a:pPr lvl="1">
              <a:buFont typeface="Arial" panose="020B0604020202020204" pitchFamily="34" charset="0"/>
              <a:buChar char="•"/>
            </a:pPr>
            <a:r>
              <a:rPr lang="en-US" sz="2600" b="1" dirty="0">
                <a:solidFill>
                  <a:srgbClr val="000000">
                    <a:lumMod val="75000"/>
                    <a:lumOff val="25000"/>
                  </a:srgbClr>
                </a:solidFill>
              </a:rPr>
              <a:t>Safety Signal</a:t>
            </a:r>
            <a:r>
              <a:rPr lang="en-US" sz="2600" dirty="0">
                <a:solidFill>
                  <a:srgbClr val="000000">
                    <a:lumMod val="75000"/>
                    <a:lumOff val="25000"/>
                  </a:srgbClr>
                </a:solidFill>
              </a:rPr>
              <a:t> (Prayer signal overhead) – see Safety rules</a:t>
            </a:r>
          </a:p>
          <a:p>
            <a:pPr lvl="1">
              <a:buFont typeface="Arial" panose="020B0604020202020204" pitchFamily="34" charset="0"/>
              <a:buChar char="•"/>
            </a:pPr>
            <a:r>
              <a:rPr lang="en-US" sz="2600" b="1" dirty="0">
                <a:solidFill>
                  <a:srgbClr val="000000">
                    <a:lumMod val="75000"/>
                    <a:lumOff val="25000"/>
                  </a:srgbClr>
                </a:solidFill>
              </a:rPr>
              <a:t>Touchback Signal </a:t>
            </a:r>
            <a:r>
              <a:rPr lang="en-US" sz="2600" dirty="0">
                <a:solidFill>
                  <a:srgbClr val="000000">
                    <a:lumMod val="75000"/>
                    <a:lumOff val="25000"/>
                  </a:srgbClr>
                </a:solidFill>
              </a:rPr>
              <a:t>(extended hand above head waving back and forward) – see Touchback rules</a:t>
            </a: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1442027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MARKING FORWARD PROGRESS II (UMPIRES)</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a:bodyPr>
          <a:lstStyle/>
          <a:p>
            <a:r>
              <a:rPr lang="en-US" sz="2800" dirty="0">
                <a:solidFill>
                  <a:srgbClr val="000000">
                    <a:lumMod val="75000"/>
                    <a:lumOff val="25000"/>
                  </a:srgbClr>
                </a:solidFill>
              </a:rPr>
              <a:t>Umpires may have forward progress ONLY IF THE BALL IS DEAD AT THEIR FEET AND BOTH WINGS ARE BLOCKED.</a:t>
            </a:r>
          </a:p>
          <a:p>
            <a:r>
              <a:rPr lang="en-US" sz="2800" dirty="0">
                <a:solidFill>
                  <a:srgbClr val="000000">
                    <a:lumMod val="75000"/>
                    <a:lumOff val="25000"/>
                  </a:srgbClr>
                </a:solidFill>
              </a:rPr>
              <a:t>Umpires will </a:t>
            </a:r>
            <a:r>
              <a:rPr lang="en-US" sz="2800" b="1" u="sng" dirty="0">
                <a:solidFill>
                  <a:srgbClr val="000000">
                    <a:lumMod val="75000"/>
                    <a:lumOff val="25000"/>
                  </a:srgbClr>
                </a:solidFill>
              </a:rPr>
              <a:t>secure the football</a:t>
            </a:r>
            <a:r>
              <a:rPr lang="en-US" sz="2800" dirty="0">
                <a:solidFill>
                  <a:srgbClr val="000000">
                    <a:lumMod val="75000"/>
                    <a:lumOff val="25000"/>
                  </a:srgbClr>
                </a:solidFill>
              </a:rPr>
              <a:t> and then place the ball at the spot that the wing closest to the dead ball spot (laterally) gives them.</a:t>
            </a:r>
          </a:p>
          <a:p>
            <a:r>
              <a:rPr lang="en-US" sz="2800" dirty="0">
                <a:solidFill>
                  <a:srgbClr val="000000">
                    <a:lumMod val="75000"/>
                    <a:lumOff val="25000"/>
                  </a:srgbClr>
                </a:solidFill>
              </a:rPr>
              <a:t>*Note that any forward progress spot marked outside of the hash marks are placed at the hash mark for the next down.</a:t>
            </a: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3428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SIGNALS I (GAME RELATED)</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fontScale="92500" lnSpcReduction="20000"/>
          </a:bodyPr>
          <a:lstStyle/>
          <a:p>
            <a:r>
              <a:rPr lang="en-US" sz="2800" dirty="0">
                <a:solidFill>
                  <a:srgbClr val="000000">
                    <a:lumMod val="75000"/>
                    <a:lumOff val="25000"/>
                  </a:srgbClr>
                </a:solidFill>
              </a:rPr>
              <a:t>Here are the types of signals used on the field:</a:t>
            </a:r>
          </a:p>
          <a:p>
            <a:pPr lvl="1">
              <a:buFont typeface="Arial" panose="020B0604020202020204" pitchFamily="34" charset="0"/>
              <a:buChar char="•"/>
            </a:pPr>
            <a:r>
              <a:rPr lang="en-US" sz="2600" dirty="0">
                <a:solidFill>
                  <a:srgbClr val="000000">
                    <a:lumMod val="75000"/>
                    <a:lumOff val="25000"/>
                  </a:srgbClr>
                </a:solidFill>
              </a:rPr>
              <a:t>Dead Ball Signal – Basic signal that denotes play is over (most common)</a:t>
            </a:r>
          </a:p>
          <a:p>
            <a:pPr lvl="1">
              <a:buFont typeface="Arial" panose="020B0604020202020204" pitchFamily="34" charset="0"/>
              <a:buChar char="•"/>
            </a:pPr>
            <a:r>
              <a:rPr lang="en-US" sz="2600" dirty="0">
                <a:solidFill>
                  <a:srgbClr val="000000">
                    <a:lumMod val="75000"/>
                    <a:lumOff val="25000"/>
                  </a:srgbClr>
                </a:solidFill>
              </a:rPr>
              <a:t>Stop Clock Signals – these signals stop the clock (variety of signals)</a:t>
            </a:r>
          </a:p>
          <a:p>
            <a:pPr lvl="2">
              <a:buFont typeface="Arial" panose="020B0604020202020204" pitchFamily="34" charset="0"/>
              <a:buChar char="•"/>
            </a:pPr>
            <a:r>
              <a:rPr lang="en-US" sz="2200" dirty="0">
                <a:solidFill>
                  <a:srgbClr val="000000">
                    <a:lumMod val="75000"/>
                    <a:lumOff val="25000"/>
                  </a:srgbClr>
                </a:solidFill>
              </a:rPr>
              <a:t>Traditional Stop Clock/First Down/Administrative or Injury Time Out Signal</a:t>
            </a:r>
          </a:p>
          <a:p>
            <a:pPr lvl="2">
              <a:buFont typeface="Arial" panose="020B0604020202020204" pitchFamily="34" charset="0"/>
              <a:buChar char="•"/>
            </a:pPr>
            <a:r>
              <a:rPr lang="en-US" sz="2200" dirty="0">
                <a:solidFill>
                  <a:srgbClr val="000000">
                    <a:lumMod val="75000"/>
                    <a:lumOff val="25000"/>
                  </a:srgbClr>
                </a:solidFill>
              </a:rPr>
              <a:t>Incomplete Pass Signal</a:t>
            </a:r>
          </a:p>
          <a:p>
            <a:pPr lvl="2">
              <a:buFont typeface="Arial" panose="020B0604020202020204" pitchFamily="34" charset="0"/>
              <a:buChar char="•"/>
            </a:pPr>
            <a:r>
              <a:rPr lang="en-US" sz="2200" dirty="0">
                <a:solidFill>
                  <a:srgbClr val="000000">
                    <a:lumMod val="75000"/>
                    <a:lumOff val="25000"/>
                  </a:srgbClr>
                </a:solidFill>
              </a:rPr>
              <a:t>Touchdown Signal</a:t>
            </a:r>
          </a:p>
          <a:p>
            <a:pPr lvl="2">
              <a:buFont typeface="Arial" panose="020B0604020202020204" pitchFamily="34" charset="0"/>
              <a:buChar char="•"/>
            </a:pPr>
            <a:r>
              <a:rPr lang="en-US" sz="2200" dirty="0">
                <a:solidFill>
                  <a:srgbClr val="000000">
                    <a:lumMod val="75000"/>
                    <a:lumOff val="25000"/>
                  </a:srgbClr>
                </a:solidFill>
              </a:rPr>
              <a:t>Safety Signal</a:t>
            </a:r>
          </a:p>
          <a:p>
            <a:pPr lvl="2">
              <a:buFont typeface="Arial" panose="020B0604020202020204" pitchFamily="34" charset="0"/>
              <a:buChar char="•"/>
            </a:pPr>
            <a:r>
              <a:rPr lang="en-US" sz="2200" dirty="0">
                <a:solidFill>
                  <a:srgbClr val="000000">
                    <a:lumMod val="75000"/>
                    <a:lumOff val="25000"/>
                  </a:srgbClr>
                </a:solidFill>
              </a:rPr>
              <a:t>Touchback Signal</a:t>
            </a:r>
          </a:p>
          <a:p>
            <a:pPr lvl="1">
              <a:buFont typeface="Arial" panose="020B0604020202020204" pitchFamily="34" charset="0"/>
              <a:buChar char="•"/>
            </a:pPr>
            <a:r>
              <a:rPr lang="en-US" sz="2600" dirty="0">
                <a:solidFill>
                  <a:srgbClr val="000000">
                    <a:lumMod val="75000"/>
                    <a:lumOff val="25000"/>
                  </a:srgbClr>
                </a:solidFill>
              </a:rPr>
              <a:t>Winding Clock Signal – this signal tells the press box to not stop clock on sideline plays.</a:t>
            </a:r>
          </a:p>
          <a:p>
            <a:endParaRPr lang="en-US" sz="2600" dirty="0">
              <a:solidFill>
                <a:srgbClr val="000000">
                  <a:lumMod val="75000"/>
                  <a:lumOff val="25000"/>
                </a:srgbClr>
              </a:solidFill>
            </a:endParaRP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222024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SIGNALS II (COMMUNICATIVE)</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a:bodyPr>
          <a:lstStyle/>
          <a:p>
            <a:r>
              <a:rPr lang="en-US" sz="2800" dirty="0">
                <a:solidFill>
                  <a:srgbClr val="000000">
                    <a:lumMod val="75000"/>
                    <a:lumOff val="25000"/>
                  </a:srgbClr>
                </a:solidFill>
              </a:rPr>
              <a:t>Here are more signals used on the field:</a:t>
            </a:r>
          </a:p>
          <a:p>
            <a:pPr lvl="1">
              <a:buFont typeface="Arial" panose="020B0604020202020204" pitchFamily="34" charset="0"/>
              <a:buChar char="•"/>
            </a:pPr>
            <a:r>
              <a:rPr lang="en-US" sz="2600" dirty="0">
                <a:solidFill>
                  <a:srgbClr val="000000">
                    <a:lumMod val="75000"/>
                    <a:lumOff val="25000"/>
                  </a:srgbClr>
                </a:solidFill>
              </a:rPr>
              <a:t>Communicative Signals – Signals that send a message to other officials (non play related)</a:t>
            </a:r>
          </a:p>
          <a:p>
            <a:pPr lvl="2">
              <a:buFont typeface="Arial" panose="020B0604020202020204" pitchFamily="34" charset="0"/>
              <a:buChar char="•"/>
            </a:pPr>
            <a:r>
              <a:rPr lang="en-US" sz="2200" dirty="0">
                <a:solidFill>
                  <a:srgbClr val="000000">
                    <a:lumMod val="75000"/>
                    <a:lumOff val="25000"/>
                  </a:srgbClr>
                </a:solidFill>
              </a:rPr>
              <a:t>Arm/Fist extended – Good Count (11 players)</a:t>
            </a:r>
          </a:p>
          <a:p>
            <a:pPr lvl="2">
              <a:buFont typeface="Arial" panose="020B0604020202020204" pitchFamily="34" charset="0"/>
              <a:buChar char="•"/>
            </a:pPr>
            <a:r>
              <a:rPr lang="en-US" sz="2200" dirty="0">
                <a:solidFill>
                  <a:srgbClr val="000000">
                    <a:lumMod val="75000"/>
                    <a:lumOff val="25000"/>
                  </a:srgbClr>
                </a:solidFill>
              </a:rPr>
              <a:t>Arm/Fist extended (into backfield) – Nearest Receiver(s) Off the LOS</a:t>
            </a:r>
          </a:p>
          <a:p>
            <a:pPr lvl="2">
              <a:buFont typeface="Arial" panose="020B0604020202020204" pitchFamily="34" charset="0"/>
              <a:buChar char="•"/>
            </a:pPr>
            <a:r>
              <a:rPr lang="en-US" sz="2200" dirty="0">
                <a:solidFill>
                  <a:srgbClr val="000000">
                    <a:lumMod val="75000"/>
                    <a:lumOff val="25000"/>
                  </a:srgbClr>
                </a:solidFill>
              </a:rPr>
              <a:t>Fingers extended above head – Signals/Confirms Down</a:t>
            </a:r>
          </a:p>
          <a:p>
            <a:endParaRPr lang="en-US" sz="2600" dirty="0">
              <a:solidFill>
                <a:srgbClr val="000000">
                  <a:lumMod val="75000"/>
                  <a:lumOff val="25000"/>
                </a:srgbClr>
              </a:solidFill>
            </a:endParaRP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3197338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DEAD BALL OFFICIATING</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fontScale="92500"/>
          </a:bodyPr>
          <a:lstStyle/>
          <a:p>
            <a:r>
              <a:rPr lang="en-US" sz="2800" dirty="0">
                <a:solidFill>
                  <a:srgbClr val="000000">
                    <a:lumMod val="75000"/>
                    <a:lumOff val="25000"/>
                  </a:srgbClr>
                </a:solidFill>
              </a:rPr>
              <a:t>The purpose of dead ball officiating is to efficiently set the teams/playing field back up to run the next play:</a:t>
            </a:r>
          </a:p>
          <a:p>
            <a:pPr lvl="1">
              <a:buFont typeface="Arial" panose="020B0604020202020204" pitchFamily="34" charset="0"/>
              <a:buChar char="•"/>
            </a:pPr>
            <a:r>
              <a:rPr lang="en-US" sz="2600" dirty="0">
                <a:solidFill>
                  <a:srgbClr val="000000">
                    <a:lumMod val="75000"/>
                    <a:lumOff val="25000"/>
                  </a:srgbClr>
                </a:solidFill>
              </a:rPr>
              <a:t>Whistle/Dead Ball Signal/Forward Progress Spot</a:t>
            </a:r>
          </a:p>
          <a:p>
            <a:pPr lvl="1">
              <a:buFont typeface="Arial" panose="020B0604020202020204" pitchFamily="34" charset="0"/>
              <a:buChar char="•"/>
            </a:pPr>
            <a:r>
              <a:rPr lang="en-US" sz="2600" dirty="0">
                <a:solidFill>
                  <a:srgbClr val="000000">
                    <a:lumMod val="75000"/>
                    <a:lumOff val="25000"/>
                  </a:srgbClr>
                </a:solidFill>
              </a:rPr>
              <a:t>Umpire Secures Ball and Spots It For Play</a:t>
            </a:r>
          </a:p>
          <a:p>
            <a:pPr lvl="1">
              <a:buFont typeface="Arial" panose="020B0604020202020204" pitchFamily="34" charset="0"/>
              <a:buChar char="•"/>
            </a:pPr>
            <a:r>
              <a:rPr lang="en-US" sz="2600" dirty="0">
                <a:solidFill>
                  <a:srgbClr val="000000">
                    <a:lumMod val="75000"/>
                    <a:lumOff val="25000"/>
                  </a:srgbClr>
                </a:solidFill>
              </a:rPr>
              <a:t>Off Ball Officials Help with Herding Players back to their side of the ball</a:t>
            </a:r>
          </a:p>
          <a:p>
            <a:pPr lvl="1">
              <a:buFont typeface="Arial" panose="020B0604020202020204" pitchFamily="34" charset="0"/>
              <a:buChar char="•"/>
            </a:pPr>
            <a:r>
              <a:rPr lang="en-US" sz="2600" dirty="0">
                <a:solidFill>
                  <a:srgbClr val="000000">
                    <a:lumMod val="75000"/>
                    <a:lumOff val="25000"/>
                  </a:srgbClr>
                </a:solidFill>
              </a:rPr>
              <a:t>Confirm New Down</a:t>
            </a:r>
          </a:p>
          <a:p>
            <a:pPr lvl="1">
              <a:buFont typeface="Arial" panose="020B0604020202020204" pitchFamily="34" charset="0"/>
              <a:buChar char="•"/>
            </a:pPr>
            <a:r>
              <a:rPr lang="en-US" sz="2600" dirty="0">
                <a:solidFill>
                  <a:srgbClr val="000000">
                    <a:lumMod val="75000"/>
                    <a:lumOff val="25000"/>
                  </a:srgbClr>
                </a:solidFill>
              </a:rPr>
              <a:t>Return to Positions</a:t>
            </a:r>
          </a:p>
          <a:p>
            <a:pPr lvl="1">
              <a:buFont typeface="Arial" panose="020B0604020202020204" pitchFamily="34" charset="0"/>
              <a:buChar char="•"/>
            </a:pPr>
            <a:r>
              <a:rPr lang="en-US" sz="2600" dirty="0">
                <a:solidFill>
                  <a:srgbClr val="000000">
                    <a:lumMod val="75000"/>
                    <a:lumOff val="25000"/>
                  </a:srgbClr>
                </a:solidFill>
              </a:rPr>
              <a:t>Acknowledge Substitutes/Count Players/Identify Keys</a:t>
            </a: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174871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NOTES</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fontScale="92500" lnSpcReduction="10000"/>
          </a:bodyPr>
          <a:lstStyle/>
          <a:p>
            <a:r>
              <a:rPr lang="en-US" sz="2800" dirty="0">
                <a:solidFill>
                  <a:srgbClr val="000000">
                    <a:lumMod val="75000"/>
                    <a:lumOff val="25000"/>
                  </a:srgbClr>
                </a:solidFill>
              </a:rPr>
              <a:t>Here are items of importance:</a:t>
            </a:r>
          </a:p>
          <a:p>
            <a:pPr lvl="1">
              <a:buFont typeface="Arial" panose="020B0604020202020204" pitchFamily="34" charset="0"/>
              <a:buChar char="•"/>
            </a:pPr>
            <a:r>
              <a:rPr lang="en-US" sz="2600" dirty="0">
                <a:solidFill>
                  <a:srgbClr val="000000">
                    <a:lumMod val="75000"/>
                    <a:lumOff val="25000"/>
                  </a:srgbClr>
                </a:solidFill>
              </a:rPr>
              <a:t>Whistle etiquette – don’t officiate with your whistle in your mouth</a:t>
            </a:r>
          </a:p>
          <a:p>
            <a:pPr lvl="1">
              <a:buFont typeface="Arial" panose="020B0604020202020204" pitchFamily="34" charset="0"/>
              <a:buChar char="•"/>
            </a:pPr>
            <a:r>
              <a:rPr lang="en-US" sz="2600" dirty="0">
                <a:solidFill>
                  <a:srgbClr val="000000">
                    <a:lumMod val="75000"/>
                    <a:lumOff val="25000"/>
                  </a:srgbClr>
                </a:solidFill>
              </a:rPr>
              <a:t>Flag etiquette – hide your flag until you are ready to use it</a:t>
            </a:r>
          </a:p>
          <a:p>
            <a:pPr lvl="1">
              <a:buFont typeface="Arial" panose="020B0604020202020204" pitchFamily="34" charset="0"/>
              <a:buChar char="•"/>
            </a:pPr>
            <a:r>
              <a:rPr lang="en-US" sz="2600" dirty="0">
                <a:solidFill>
                  <a:srgbClr val="000000">
                    <a:lumMod val="75000"/>
                    <a:lumOff val="25000"/>
                  </a:srgbClr>
                </a:solidFill>
              </a:rPr>
              <a:t>Read/React – move with confidence</a:t>
            </a:r>
          </a:p>
          <a:p>
            <a:pPr lvl="1">
              <a:buFont typeface="Arial" panose="020B0604020202020204" pitchFamily="34" charset="0"/>
              <a:buChar char="•"/>
            </a:pPr>
            <a:r>
              <a:rPr lang="en-US" sz="2600" dirty="0">
                <a:solidFill>
                  <a:srgbClr val="000000">
                    <a:lumMod val="75000"/>
                    <a:lumOff val="25000"/>
                  </a:srgbClr>
                </a:solidFill>
              </a:rPr>
              <a:t>Crisp signals – big bold signals stand out</a:t>
            </a:r>
          </a:p>
          <a:p>
            <a:pPr lvl="1">
              <a:buFont typeface="Arial" panose="020B0604020202020204" pitchFamily="34" charset="0"/>
              <a:buChar char="•"/>
            </a:pPr>
            <a:r>
              <a:rPr lang="en-US" sz="2600" dirty="0">
                <a:solidFill>
                  <a:srgbClr val="000000">
                    <a:lumMod val="75000"/>
                    <a:lumOff val="25000"/>
                  </a:srgbClr>
                </a:solidFill>
              </a:rPr>
              <a:t>Get a routine to get from dead ball period back to </a:t>
            </a:r>
            <a:r>
              <a:rPr lang="en-US" sz="2600" dirty="0" err="1">
                <a:solidFill>
                  <a:srgbClr val="000000">
                    <a:lumMod val="75000"/>
                    <a:lumOff val="25000"/>
                  </a:srgbClr>
                </a:solidFill>
              </a:rPr>
              <a:t>presnap</a:t>
            </a:r>
            <a:r>
              <a:rPr lang="en-US" sz="2600" dirty="0">
                <a:solidFill>
                  <a:srgbClr val="000000">
                    <a:lumMod val="75000"/>
                    <a:lumOff val="25000"/>
                  </a:srgbClr>
                </a:solidFill>
              </a:rPr>
              <a:t>.</a:t>
            </a:r>
          </a:p>
          <a:p>
            <a:pPr lvl="1">
              <a:buFont typeface="Arial" panose="020B0604020202020204" pitchFamily="34" charset="0"/>
              <a:buChar char="•"/>
            </a:pPr>
            <a:r>
              <a:rPr lang="en-US" sz="2600" dirty="0">
                <a:solidFill>
                  <a:srgbClr val="000000">
                    <a:lumMod val="75000"/>
                    <a:lumOff val="25000"/>
                  </a:srgbClr>
                </a:solidFill>
              </a:rPr>
              <a:t>Know Your Keys</a:t>
            </a:r>
          </a:p>
          <a:p>
            <a:pPr lvl="1">
              <a:buFont typeface="Arial" panose="020B0604020202020204" pitchFamily="34" charset="0"/>
              <a:buChar char="•"/>
            </a:pPr>
            <a:r>
              <a:rPr lang="en-US" sz="2600" dirty="0">
                <a:solidFill>
                  <a:srgbClr val="000000">
                    <a:lumMod val="75000"/>
                    <a:lumOff val="25000"/>
                  </a:srgbClr>
                </a:solidFill>
              </a:rPr>
              <a:t>Know Your Signals</a:t>
            </a:r>
          </a:p>
          <a:p>
            <a:pPr lvl="1">
              <a:buFont typeface="Arial" panose="020B0604020202020204" pitchFamily="34" charset="0"/>
              <a:buChar char="•"/>
            </a:pPr>
            <a:r>
              <a:rPr lang="en-US" sz="2600" dirty="0">
                <a:solidFill>
                  <a:srgbClr val="000000">
                    <a:lumMod val="75000"/>
                    <a:lumOff val="25000"/>
                  </a:srgbClr>
                </a:solidFill>
              </a:rPr>
              <a:t>Know Down and Distance </a:t>
            </a:r>
            <a:r>
              <a:rPr lang="en-US" sz="2600" b="1" u="sng" dirty="0">
                <a:solidFill>
                  <a:srgbClr val="000000">
                    <a:lumMod val="75000"/>
                    <a:lumOff val="25000"/>
                  </a:srgbClr>
                </a:solidFill>
              </a:rPr>
              <a:t>EVERY PLAY</a:t>
            </a:r>
            <a:r>
              <a:rPr lang="en-US" sz="2600" dirty="0">
                <a:solidFill>
                  <a:srgbClr val="000000">
                    <a:lumMod val="75000"/>
                    <a:lumOff val="25000"/>
                  </a:srgbClr>
                </a:solidFill>
              </a:rPr>
              <a:t>!</a:t>
            </a:r>
          </a:p>
          <a:p>
            <a:pPr lvl="1">
              <a:buFont typeface="Arial" panose="020B0604020202020204" pitchFamily="34" charset="0"/>
              <a:buChar char="•"/>
            </a:pPr>
            <a:endParaRPr lang="en-US" sz="2200" dirty="0">
              <a:solidFill>
                <a:srgbClr val="000000">
                  <a:lumMod val="75000"/>
                  <a:lumOff val="25000"/>
                </a:srgbClr>
              </a:solidFill>
            </a:endParaRPr>
          </a:p>
          <a:p>
            <a:endParaRPr lang="en-US" sz="2600" dirty="0">
              <a:solidFill>
                <a:srgbClr val="000000">
                  <a:lumMod val="75000"/>
                  <a:lumOff val="25000"/>
                </a:srgbClr>
              </a:solidFill>
            </a:endParaRP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1809302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REFERENCES</a:t>
            </a:r>
          </a:p>
        </p:txBody>
      </p:sp>
      <p:sp>
        <p:nvSpPr>
          <p:cNvPr id="3" name="Content Placeholder 2"/>
          <p:cNvSpPr>
            <a:spLocks noGrp="1"/>
          </p:cNvSpPr>
          <p:nvPr>
            <p:ph idx="1"/>
          </p:nvPr>
        </p:nvSpPr>
        <p:spPr/>
        <p:txBody>
          <a:bodyPr/>
          <a:lstStyle/>
          <a:p>
            <a:r>
              <a:rPr lang="en-US" sz="2800" dirty="0">
                <a:solidFill>
                  <a:srgbClr val="000000">
                    <a:lumMod val="75000"/>
                    <a:lumOff val="25000"/>
                  </a:srgbClr>
                </a:solidFill>
              </a:rPr>
              <a:t>Video Presentation on </a:t>
            </a:r>
            <a:r>
              <a:rPr lang="en-US" sz="2800" dirty="0" err="1">
                <a:solidFill>
                  <a:srgbClr val="000000">
                    <a:lumMod val="75000"/>
                    <a:lumOff val="25000"/>
                  </a:srgbClr>
                </a:solidFill>
              </a:rPr>
              <a:t>Youtube</a:t>
            </a:r>
            <a:r>
              <a:rPr lang="en-US" sz="2800" dirty="0">
                <a:solidFill>
                  <a:srgbClr val="000000">
                    <a:lumMod val="75000"/>
                    <a:lumOff val="25000"/>
                  </a:srgbClr>
                </a:solidFill>
              </a:rPr>
              <a:t>:</a:t>
            </a:r>
          </a:p>
          <a:p>
            <a:pPr lvl="1">
              <a:buFont typeface="Arial" panose="020B0604020202020204" pitchFamily="34" charset="0"/>
              <a:buChar char="•"/>
            </a:pPr>
            <a:r>
              <a:rPr lang="en-US" sz="2600" dirty="0">
                <a:solidFill>
                  <a:srgbClr val="000000">
                    <a:lumMod val="75000"/>
                    <a:lumOff val="25000"/>
                  </a:srgbClr>
                </a:solidFill>
                <a:hlinkClick r:id="rId2"/>
              </a:rPr>
              <a:t>Week 1 Mechanics Training - </a:t>
            </a:r>
            <a:r>
              <a:rPr lang="en-US" sz="2600" dirty="0" err="1">
                <a:solidFill>
                  <a:srgbClr val="000000">
                    <a:lumMod val="75000"/>
                    <a:lumOff val="25000"/>
                  </a:srgbClr>
                </a:solidFill>
                <a:hlinkClick r:id="rId2"/>
              </a:rPr>
              <a:t>Powerpoint</a:t>
            </a:r>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p:txBody>
      </p:sp>
    </p:spTree>
    <p:extLst>
      <p:ext uri="{BB962C8B-B14F-4D97-AF65-F5344CB8AC3E}">
        <p14:creationId xmlns:p14="http://schemas.microsoft.com/office/powerpoint/2010/main" val="3032914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REFERENCES</a:t>
            </a:r>
          </a:p>
        </p:txBody>
      </p:sp>
      <p:sp>
        <p:nvSpPr>
          <p:cNvPr id="3" name="Content Placeholder 2"/>
          <p:cNvSpPr>
            <a:spLocks noGrp="1"/>
          </p:cNvSpPr>
          <p:nvPr>
            <p:ph idx="1"/>
          </p:nvPr>
        </p:nvSpPr>
        <p:spPr/>
        <p:txBody>
          <a:bodyPr/>
          <a:lstStyle/>
          <a:p>
            <a:r>
              <a:rPr lang="en-US" sz="2800" dirty="0">
                <a:solidFill>
                  <a:srgbClr val="000000">
                    <a:lumMod val="75000"/>
                    <a:lumOff val="25000"/>
                  </a:srgbClr>
                </a:solidFill>
              </a:rPr>
              <a:t>Video Presentation on </a:t>
            </a:r>
            <a:r>
              <a:rPr lang="en-US" sz="2800" dirty="0" err="1">
                <a:solidFill>
                  <a:srgbClr val="000000">
                    <a:lumMod val="75000"/>
                    <a:lumOff val="25000"/>
                  </a:srgbClr>
                </a:solidFill>
              </a:rPr>
              <a:t>Youtube</a:t>
            </a:r>
            <a:r>
              <a:rPr lang="en-US" sz="2800" dirty="0">
                <a:solidFill>
                  <a:srgbClr val="000000">
                    <a:lumMod val="75000"/>
                    <a:lumOff val="25000"/>
                  </a:srgbClr>
                </a:solidFill>
              </a:rPr>
              <a:t>:</a:t>
            </a:r>
          </a:p>
          <a:p>
            <a:pPr lvl="1">
              <a:buFont typeface="Arial" panose="020B0604020202020204" pitchFamily="34" charset="0"/>
              <a:buChar char="•"/>
            </a:pPr>
            <a:r>
              <a:rPr lang="en-US" sz="2600" dirty="0">
                <a:solidFill>
                  <a:srgbClr val="000000">
                    <a:lumMod val="75000"/>
                    <a:lumOff val="25000"/>
                  </a:srgbClr>
                </a:solidFill>
                <a:hlinkClick r:id="rId3"/>
              </a:rPr>
              <a:t>Week 1 Mechanics Training – Basic Signals</a:t>
            </a:r>
            <a:r>
              <a:rPr lang="en-US" sz="2600" dirty="0">
                <a:solidFill>
                  <a:srgbClr val="000000">
                    <a:lumMod val="75000"/>
                    <a:lumOff val="25000"/>
                  </a:srgbClr>
                </a:solidFill>
              </a:rPr>
              <a:t> </a:t>
            </a:r>
          </a:p>
          <a:p>
            <a:pPr marL="201168" lvl="1" indent="0">
              <a:buNone/>
            </a:pPr>
            <a:endParaRPr lang="en-US" sz="2600" dirty="0">
              <a:solidFill>
                <a:srgbClr val="000000">
                  <a:lumMod val="75000"/>
                  <a:lumOff val="25000"/>
                </a:srgbClr>
              </a:solidFill>
            </a:endParaRPr>
          </a:p>
        </p:txBody>
      </p:sp>
      <p:pic>
        <p:nvPicPr>
          <p:cNvPr id="4" name="5TplebdyJk4"/>
          <p:cNvPicPr>
            <a:picLocks noRot="1" noChangeAspect="1"/>
          </p:cNvPicPr>
          <p:nvPr>
            <a:videoFile r:link="rId1"/>
          </p:nvPr>
        </p:nvPicPr>
        <p:blipFill>
          <a:blip r:embed="rId4"/>
          <a:stretch>
            <a:fillRect/>
          </a:stretch>
        </p:blipFill>
        <p:spPr>
          <a:xfrm>
            <a:off x="3694090" y="3109041"/>
            <a:ext cx="4572000" cy="2571750"/>
          </a:xfrm>
          <a:prstGeom prst="rect">
            <a:avLst/>
          </a:prstGeom>
        </p:spPr>
      </p:pic>
    </p:spTree>
    <p:extLst>
      <p:ext uri="{BB962C8B-B14F-4D97-AF65-F5344CB8AC3E}">
        <p14:creationId xmlns:p14="http://schemas.microsoft.com/office/powerpoint/2010/main" val="9515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4800" i="1" dirty="0">
                <a:solidFill>
                  <a:srgbClr val="FFFFFF"/>
                </a:solidFill>
              </a:rPr>
              <a:t>The purpose of Week 1 is to introduce new officials to the basic mechanics of officiating.</a:t>
            </a:r>
          </a:p>
        </p:txBody>
      </p:sp>
      <p:sp>
        <p:nvSpPr>
          <p:cNvPr id="49" name="Rectangle 48">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1100051" y="5225240"/>
            <a:ext cx="10058400" cy="1143000"/>
          </a:xfrm>
        </p:spPr>
        <p:txBody>
          <a:bodyPr>
            <a:normAutofit/>
          </a:bodyPr>
          <a:lstStyle/>
          <a:p>
            <a:endParaRPr lang="en-US" dirty="0">
              <a:solidFill>
                <a:srgbClr val="FFFFFF"/>
              </a:solidFill>
            </a:endParaRPr>
          </a:p>
        </p:txBody>
      </p:sp>
    </p:spTree>
    <p:extLst>
      <p:ext uri="{BB962C8B-B14F-4D97-AF65-F5344CB8AC3E}">
        <p14:creationId xmlns:p14="http://schemas.microsoft.com/office/powerpoint/2010/main"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POINTS OF EMPHASIS</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lnSpcReduction="10000"/>
          </a:bodyPr>
          <a:lstStyle/>
          <a:p>
            <a:r>
              <a:rPr lang="en-US" sz="2800" dirty="0"/>
              <a:t>Below are basic points of emphasis to remember regarding good mechanics:</a:t>
            </a:r>
          </a:p>
          <a:p>
            <a:pPr lvl="1">
              <a:buFont typeface="Arial" panose="020B0604020202020204" pitchFamily="34" charset="0"/>
              <a:buChar char="•"/>
            </a:pPr>
            <a:r>
              <a:rPr lang="en-US" sz="2600" dirty="0"/>
              <a:t>Counting Players</a:t>
            </a:r>
          </a:p>
          <a:p>
            <a:pPr lvl="1">
              <a:buFont typeface="Arial" panose="020B0604020202020204" pitchFamily="34" charset="0"/>
              <a:buChar char="•"/>
            </a:pPr>
            <a:r>
              <a:rPr lang="en-US" sz="2600" dirty="0"/>
              <a:t>Identifying Keys</a:t>
            </a:r>
          </a:p>
          <a:p>
            <a:pPr lvl="1">
              <a:buFont typeface="Arial" panose="020B0604020202020204" pitchFamily="34" charset="0"/>
              <a:buChar char="•"/>
            </a:pPr>
            <a:r>
              <a:rPr lang="en-US" sz="2600" dirty="0"/>
              <a:t>Reading the Play</a:t>
            </a:r>
          </a:p>
          <a:p>
            <a:pPr lvl="1">
              <a:buFont typeface="Arial" panose="020B0604020202020204" pitchFamily="34" charset="0"/>
              <a:buChar char="•"/>
            </a:pPr>
            <a:r>
              <a:rPr lang="en-US" sz="2600" dirty="0"/>
              <a:t>Marking Forward Progress Spot</a:t>
            </a:r>
          </a:p>
          <a:p>
            <a:pPr lvl="1">
              <a:buFont typeface="Arial" panose="020B0604020202020204" pitchFamily="34" charset="0"/>
              <a:buChar char="•"/>
            </a:pPr>
            <a:r>
              <a:rPr lang="en-US" sz="2600" dirty="0"/>
              <a:t>Signals</a:t>
            </a:r>
          </a:p>
          <a:p>
            <a:pPr lvl="1">
              <a:buFont typeface="Arial" panose="020B0604020202020204" pitchFamily="34" charset="0"/>
              <a:buChar char="•"/>
            </a:pPr>
            <a:r>
              <a:rPr lang="en-US" sz="2600" dirty="0"/>
              <a:t>Dead Ball Officiating</a:t>
            </a:r>
          </a:p>
        </p:txBody>
      </p:sp>
    </p:spTree>
    <p:extLst>
      <p:ext uri="{BB962C8B-B14F-4D97-AF65-F5344CB8AC3E}">
        <p14:creationId xmlns:p14="http://schemas.microsoft.com/office/powerpoint/2010/main" val="237876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COUNTING PLAYERS</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fontScale="92500" lnSpcReduction="10000"/>
          </a:bodyPr>
          <a:lstStyle/>
          <a:p>
            <a:r>
              <a:rPr lang="en-US" sz="2800" dirty="0"/>
              <a:t>Officials are tasked with accounting for </a:t>
            </a:r>
            <a:r>
              <a:rPr lang="en-US" sz="2800" b="1" u="sng" dirty="0"/>
              <a:t>ALL</a:t>
            </a:r>
            <a:r>
              <a:rPr lang="en-US" sz="2800" dirty="0"/>
              <a:t> players on the field every play:</a:t>
            </a:r>
          </a:p>
          <a:p>
            <a:r>
              <a:rPr lang="en-US" sz="2800" u="sng" dirty="0"/>
              <a:t>4-man and 5-man crews</a:t>
            </a:r>
          </a:p>
          <a:p>
            <a:pPr lvl="1">
              <a:buFont typeface="Arial" panose="020B0604020202020204" pitchFamily="34" charset="0"/>
              <a:buChar char="•"/>
            </a:pPr>
            <a:r>
              <a:rPr lang="en-US" sz="2600" dirty="0"/>
              <a:t>Wing Officials (+ Back Judge in 5-man) are responsible for counting the defense (11 or less)</a:t>
            </a:r>
          </a:p>
          <a:p>
            <a:pPr lvl="1">
              <a:buFont typeface="Arial" panose="020B0604020202020204" pitchFamily="34" charset="0"/>
              <a:buChar char="•"/>
            </a:pPr>
            <a:r>
              <a:rPr lang="en-US" sz="2600" dirty="0"/>
              <a:t>Umpires (along with Referee) are responsible for counting the offense (11 or less)</a:t>
            </a:r>
          </a:p>
          <a:p>
            <a:pPr marL="201168" lvl="1" indent="0">
              <a:buNone/>
            </a:pPr>
            <a:endParaRPr lang="en-US" sz="2600" dirty="0"/>
          </a:p>
          <a:p>
            <a:pPr marL="384048" lvl="2" indent="0">
              <a:buNone/>
            </a:pPr>
            <a:r>
              <a:rPr lang="en-US" sz="2200" dirty="0"/>
              <a:t>*Counts are to be completed prior to the next snap during dead ball/substitution period.</a:t>
            </a:r>
          </a:p>
        </p:txBody>
      </p:sp>
    </p:spTree>
    <p:extLst>
      <p:ext uri="{BB962C8B-B14F-4D97-AF65-F5344CB8AC3E}">
        <p14:creationId xmlns:p14="http://schemas.microsoft.com/office/powerpoint/2010/main" val="106310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IDENTIFYING PLAYERS I</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a:bodyPr>
          <a:lstStyle/>
          <a:p>
            <a:r>
              <a:rPr lang="en-US" sz="2800" dirty="0"/>
              <a:t>Officials are tasked with identifying their keys prior to the snap once the offense is set in their formation</a:t>
            </a:r>
          </a:p>
          <a:p>
            <a:r>
              <a:rPr lang="en-US" sz="2800" u="sng" dirty="0"/>
              <a:t>4-man Crews</a:t>
            </a:r>
          </a:p>
          <a:p>
            <a:pPr lvl="1">
              <a:buFont typeface="Arial" panose="020B0604020202020204" pitchFamily="34" charset="0"/>
              <a:buChar char="•"/>
            </a:pPr>
            <a:r>
              <a:rPr lang="en-US" sz="2600" dirty="0"/>
              <a:t>Wing Officials are responsible for the eligible receivers on their side of the ball. (Receivers/Tight Ends)</a:t>
            </a:r>
          </a:p>
          <a:p>
            <a:pPr lvl="1">
              <a:buFont typeface="Arial" panose="020B0604020202020204" pitchFamily="34" charset="0"/>
              <a:buChar char="•"/>
            </a:pPr>
            <a:r>
              <a:rPr lang="en-US" sz="2600" dirty="0"/>
              <a:t>Umpires are responsible for the Offensive Line (emphasis on G-C-G)</a:t>
            </a:r>
          </a:p>
          <a:p>
            <a:pPr lvl="1">
              <a:buFont typeface="Arial" panose="020B0604020202020204" pitchFamily="34" charset="0"/>
              <a:buChar char="•"/>
            </a:pPr>
            <a:r>
              <a:rPr lang="en-US" sz="2600" dirty="0"/>
              <a:t>Referee is responsible for the Backs (QB/RB/FB) and blindside tackle</a:t>
            </a:r>
          </a:p>
          <a:p>
            <a:pPr marL="201168" lvl="1" indent="0">
              <a:buNone/>
            </a:pPr>
            <a:endParaRPr lang="en-US" sz="2600" dirty="0"/>
          </a:p>
        </p:txBody>
      </p:sp>
    </p:spTree>
    <p:extLst>
      <p:ext uri="{BB962C8B-B14F-4D97-AF65-F5344CB8AC3E}">
        <p14:creationId xmlns:p14="http://schemas.microsoft.com/office/powerpoint/2010/main" val="308369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IDENTIFYING PLAYERS I (cont.)</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fontScale="92500" lnSpcReduction="20000"/>
          </a:bodyPr>
          <a:lstStyle/>
          <a:p>
            <a:r>
              <a:rPr lang="en-US" sz="2800" dirty="0"/>
              <a:t>Officials are tasked with identifying their keys prior to the snap once the offense is set in their formation</a:t>
            </a:r>
          </a:p>
          <a:p>
            <a:r>
              <a:rPr lang="en-US" sz="2800" u="sng" dirty="0"/>
              <a:t>5-man Crews</a:t>
            </a:r>
          </a:p>
          <a:p>
            <a:pPr lvl="1">
              <a:buFont typeface="Arial" panose="020B0604020202020204" pitchFamily="34" charset="0"/>
              <a:buChar char="•"/>
            </a:pPr>
            <a:r>
              <a:rPr lang="en-US" sz="2600" dirty="0"/>
              <a:t>Wing Officials are responsible for the outside eligible receiver on their side of the ball. They are also responsible for any slot receivers on the weak side of the formation.</a:t>
            </a:r>
          </a:p>
          <a:p>
            <a:pPr lvl="1">
              <a:buFont typeface="Arial" panose="020B0604020202020204" pitchFamily="34" charset="0"/>
              <a:buChar char="•"/>
            </a:pPr>
            <a:r>
              <a:rPr lang="en-US" sz="2600" dirty="0"/>
              <a:t>Back Judge is responsible for the tight end or slot on the strong side of the formation.</a:t>
            </a:r>
          </a:p>
          <a:p>
            <a:pPr lvl="1">
              <a:buFont typeface="Arial" panose="020B0604020202020204" pitchFamily="34" charset="0"/>
              <a:buChar char="•"/>
            </a:pPr>
            <a:r>
              <a:rPr lang="en-US" sz="2600" dirty="0"/>
              <a:t>Umpires are responsible for the Offensive Line (emphasis on G-C-G)</a:t>
            </a:r>
          </a:p>
          <a:p>
            <a:pPr lvl="1">
              <a:buFont typeface="Arial" panose="020B0604020202020204" pitchFamily="34" charset="0"/>
              <a:buChar char="•"/>
            </a:pPr>
            <a:r>
              <a:rPr lang="en-US" sz="2600" dirty="0"/>
              <a:t>Referee is responsible for the Backs (QB/RB/FB) and blindside tackle</a:t>
            </a:r>
          </a:p>
          <a:p>
            <a:pPr marL="201168" lvl="1" indent="0">
              <a:buNone/>
            </a:pPr>
            <a:endParaRPr lang="en-US" sz="2600" dirty="0"/>
          </a:p>
        </p:txBody>
      </p:sp>
    </p:spTree>
    <p:extLst>
      <p:ext uri="{BB962C8B-B14F-4D97-AF65-F5344CB8AC3E}">
        <p14:creationId xmlns:p14="http://schemas.microsoft.com/office/powerpoint/2010/main" val="94362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IDENTIFYING PLAYERS II</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a:bodyPr>
          <a:lstStyle/>
          <a:p>
            <a:r>
              <a:rPr lang="en-US" sz="2800" dirty="0"/>
              <a:t>Wings must also identify which receivers are eligible on any given play. A receiver is eligible when:</a:t>
            </a:r>
            <a:endParaRPr lang="en-US" sz="2000" dirty="0"/>
          </a:p>
          <a:p>
            <a:pPr lvl="1">
              <a:buFont typeface="Arial" panose="020B0604020202020204" pitchFamily="34" charset="0"/>
              <a:buChar char="•"/>
            </a:pPr>
            <a:r>
              <a:rPr lang="en-US" sz="2600" dirty="0">
                <a:solidFill>
                  <a:srgbClr val="000000">
                    <a:lumMod val="75000"/>
                    <a:lumOff val="25000"/>
                  </a:srgbClr>
                </a:solidFill>
              </a:rPr>
              <a:t>They are in position at the end of the offensive line (i.e. Not covered up by another offensive player)</a:t>
            </a:r>
          </a:p>
          <a:p>
            <a:pPr lvl="1">
              <a:buFont typeface="Arial" panose="020B0604020202020204" pitchFamily="34" charset="0"/>
              <a:buChar char="•"/>
            </a:pPr>
            <a:r>
              <a:rPr lang="en-US" sz="2600" dirty="0">
                <a:solidFill>
                  <a:srgbClr val="000000">
                    <a:lumMod val="75000"/>
                    <a:lumOff val="25000"/>
                  </a:srgbClr>
                </a:solidFill>
              </a:rPr>
              <a:t>In the offensive backfield</a:t>
            </a:r>
          </a:p>
          <a:p>
            <a:pPr lvl="1">
              <a:buFont typeface="Arial" panose="020B0604020202020204" pitchFamily="34" charset="0"/>
              <a:buChar char="•"/>
            </a:pPr>
            <a:endParaRPr lang="en-US" sz="2600" dirty="0">
              <a:solidFill>
                <a:srgbClr val="000000">
                  <a:lumMod val="75000"/>
                  <a:lumOff val="25000"/>
                </a:srgbClr>
              </a:solidFill>
            </a:endParaRPr>
          </a:p>
          <a:p>
            <a:pPr marL="384048" lvl="2" indent="0">
              <a:buNone/>
            </a:pPr>
            <a:r>
              <a:rPr lang="en-US" sz="2000" dirty="0">
                <a:solidFill>
                  <a:srgbClr val="000000">
                    <a:lumMod val="75000"/>
                    <a:lumOff val="25000"/>
                  </a:srgbClr>
                </a:solidFill>
              </a:rPr>
              <a:t>*These eligible receivers may run downfield routes and/or receive a legal forward pass.</a:t>
            </a: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1986518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IDENTIFYING PLAYERS III</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a:bodyPr>
          <a:lstStyle/>
          <a:p>
            <a:r>
              <a:rPr lang="en-US" sz="2800" dirty="0">
                <a:solidFill>
                  <a:srgbClr val="000000">
                    <a:lumMod val="75000"/>
                    <a:lumOff val="25000"/>
                  </a:srgbClr>
                </a:solidFill>
              </a:rPr>
              <a:t>If the eligible receiver closest to the sideline to the wing official is “OFF” the line of scrimmage, they must signal to the opposite side of the field with an arm extended toward the backfield and hold until the snap or that receiver is either no longer off the line or is not the closest receiver to the sideline anymore.</a:t>
            </a:r>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333576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13D2-5E7D-43E8-808F-A520D105499C}"/>
              </a:ext>
            </a:extLst>
          </p:cNvPr>
          <p:cNvSpPr>
            <a:spLocks noGrp="1"/>
          </p:cNvSpPr>
          <p:nvPr>
            <p:ph type="title"/>
          </p:nvPr>
        </p:nvSpPr>
        <p:spPr/>
        <p:txBody>
          <a:bodyPr>
            <a:normAutofit/>
          </a:bodyPr>
          <a:lstStyle/>
          <a:p>
            <a:r>
              <a:rPr lang="en-US" sz="3600" dirty="0"/>
              <a:t>READING THE PLAY I (WINGS)</a:t>
            </a:r>
          </a:p>
        </p:txBody>
      </p:sp>
      <p:sp>
        <p:nvSpPr>
          <p:cNvPr id="3" name="Content Placeholder 2">
            <a:extLst>
              <a:ext uri="{FF2B5EF4-FFF2-40B4-BE49-F238E27FC236}">
                <a16:creationId xmlns:a16="http://schemas.microsoft.com/office/drawing/2014/main" id="{53C12F2F-752C-4AE7-825D-F7778F923E28}"/>
              </a:ext>
            </a:extLst>
          </p:cNvPr>
          <p:cNvSpPr>
            <a:spLocks noGrp="1"/>
          </p:cNvSpPr>
          <p:nvPr>
            <p:ph idx="1"/>
          </p:nvPr>
        </p:nvSpPr>
        <p:spPr/>
        <p:txBody>
          <a:bodyPr>
            <a:normAutofit/>
          </a:bodyPr>
          <a:lstStyle/>
          <a:p>
            <a:r>
              <a:rPr lang="en-US" sz="2800" dirty="0">
                <a:solidFill>
                  <a:srgbClr val="000000">
                    <a:lumMod val="75000"/>
                    <a:lumOff val="25000"/>
                  </a:srgbClr>
                </a:solidFill>
              </a:rPr>
              <a:t>In order to read the offensive play officials must remember the following:</a:t>
            </a:r>
          </a:p>
          <a:p>
            <a:r>
              <a:rPr lang="en-US" sz="2800" dirty="0">
                <a:solidFill>
                  <a:srgbClr val="000000">
                    <a:lumMod val="75000"/>
                    <a:lumOff val="25000"/>
                  </a:srgbClr>
                </a:solidFill>
              </a:rPr>
              <a:t>SNAP – TACKLE – KEY</a:t>
            </a:r>
          </a:p>
          <a:p>
            <a:pPr lvl="1">
              <a:buFont typeface="Arial" panose="020B0604020202020204" pitchFamily="34" charset="0"/>
              <a:buChar char="•"/>
            </a:pPr>
            <a:r>
              <a:rPr lang="en-US" sz="2600" dirty="0">
                <a:solidFill>
                  <a:srgbClr val="000000">
                    <a:lumMod val="75000"/>
                    <a:lumOff val="25000"/>
                  </a:srgbClr>
                </a:solidFill>
              </a:rPr>
              <a:t>Wings must focus on the neutral zone to make sure no player encroaches prior to the snap.</a:t>
            </a:r>
          </a:p>
          <a:p>
            <a:pPr lvl="1">
              <a:buFont typeface="Arial" panose="020B0604020202020204" pitchFamily="34" charset="0"/>
              <a:buChar char="•"/>
            </a:pPr>
            <a:r>
              <a:rPr lang="en-US" sz="2600" dirty="0">
                <a:solidFill>
                  <a:srgbClr val="000000">
                    <a:lumMod val="75000"/>
                    <a:lumOff val="25000"/>
                  </a:srgbClr>
                </a:solidFill>
              </a:rPr>
              <a:t>Observe the action of the nearest tackle (Run Block/Pass Block)</a:t>
            </a:r>
          </a:p>
          <a:p>
            <a:pPr lvl="1">
              <a:buFont typeface="Arial" panose="020B0604020202020204" pitchFamily="34" charset="0"/>
              <a:buChar char="•"/>
            </a:pPr>
            <a:r>
              <a:rPr lang="en-US" sz="2600" dirty="0">
                <a:solidFill>
                  <a:srgbClr val="000000">
                    <a:lumMod val="75000"/>
                    <a:lumOff val="25000"/>
                  </a:srgbClr>
                </a:solidFill>
              </a:rPr>
              <a:t>Follow their key (Move downfield/Set and Read)</a:t>
            </a:r>
          </a:p>
          <a:p>
            <a:endParaRPr lang="en-US" sz="2600" dirty="0">
              <a:solidFill>
                <a:srgbClr val="000000">
                  <a:lumMod val="75000"/>
                  <a:lumOff val="25000"/>
                </a:srgbClr>
              </a:solidFill>
            </a:endParaRPr>
          </a:p>
          <a:p>
            <a:pPr marL="201168" lvl="1" indent="0">
              <a:buNone/>
            </a:pPr>
            <a:endParaRPr lang="en-US" sz="2600" dirty="0">
              <a:solidFill>
                <a:srgbClr val="000000">
                  <a:lumMod val="75000"/>
                  <a:lumOff val="25000"/>
                </a:srgbClr>
              </a:solidFill>
            </a:endParaRPr>
          </a:p>
          <a:p>
            <a:pPr marL="201168" lvl="1" indent="0">
              <a:buNone/>
            </a:pPr>
            <a:endParaRPr lang="en-US" sz="2600" dirty="0"/>
          </a:p>
        </p:txBody>
      </p:sp>
    </p:spTree>
    <p:extLst>
      <p:ext uri="{BB962C8B-B14F-4D97-AF65-F5344CB8AC3E}">
        <p14:creationId xmlns:p14="http://schemas.microsoft.com/office/powerpoint/2010/main" val="1411119065"/>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{DDB6D9FE-F354-4697-8ED1-C3A658AE96B0}tf56160789_win32</Template>
  <TotalTime>1874</TotalTime>
  <Words>1187</Words>
  <Application>Microsoft Office PowerPoint</Application>
  <PresentationFormat>Widescreen</PresentationFormat>
  <Paragraphs>117</Paragraphs>
  <Slides>18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Bookman Old Style</vt:lpstr>
      <vt:lpstr>Calibri</vt:lpstr>
      <vt:lpstr>Franklin Gothic Book</vt:lpstr>
      <vt:lpstr>1_RetrospectVTI</vt:lpstr>
      <vt:lpstr>2023 Mechanics Training</vt:lpstr>
      <vt:lpstr>The purpose of Week 1 is to introduce new officials to the basic mechanics of officiating.</vt:lpstr>
      <vt:lpstr>POINTS OF EMPHASIS</vt:lpstr>
      <vt:lpstr>COUNTING PLAYERS</vt:lpstr>
      <vt:lpstr>IDENTIFYING PLAYERS I</vt:lpstr>
      <vt:lpstr>IDENTIFYING PLAYERS I (cont.)</vt:lpstr>
      <vt:lpstr>IDENTIFYING PLAYERS II</vt:lpstr>
      <vt:lpstr>IDENTIFYING PLAYERS III</vt:lpstr>
      <vt:lpstr>READING THE PLAY I (WINGS)</vt:lpstr>
      <vt:lpstr>READING THE PLAY II (UMPIRES)</vt:lpstr>
      <vt:lpstr>MARKING FORWARD PROGRESS I (WINGS)</vt:lpstr>
      <vt:lpstr>MARKING FORWARD PROGRESS II (UMPIRES)</vt:lpstr>
      <vt:lpstr>SIGNALS I (GAME RELATED)</vt:lpstr>
      <vt:lpstr>SIGNALS II (COMMUNICATIVE)</vt:lpstr>
      <vt:lpstr>DEAD BALL OFFICIATING</vt:lpstr>
      <vt:lpstr>NOTES</vt:lpstr>
      <vt:lpstr>VIDEO REFERENCES</vt:lpstr>
      <vt:lpstr>VIDEO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BRAFOA Rules Training</dc:title>
  <dc:creator>Lavigne, Jody (S&amp;L HHS)</dc:creator>
  <cp:lastModifiedBy>Lavigne, Jody</cp:lastModifiedBy>
  <cp:revision>11</cp:revision>
  <dcterms:created xsi:type="dcterms:W3CDTF">2021-05-17T13:47:31Z</dcterms:created>
  <dcterms:modified xsi:type="dcterms:W3CDTF">2023-06-26T16:10:36Z</dcterms:modified>
</cp:coreProperties>
</file>