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71" r:id="rId5"/>
    <p:sldId id="273" r:id="rId6"/>
    <p:sldId id="272" r:id="rId7"/>
    <p:sldId id="274" r:id="rId8"/>
    <p:sldId id="278" r:id="rId9"/>
    <p:sldId id="275"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CBFDE-9C79-4E42-9B92-CFF02DADC30E}" v="9" dt="2021-07-31T03:33:22.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7/17/2023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7/17/2023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7/17/2023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2023 Mechanics Training</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sz="2400" dirty="0">
                <a:solidFill>
                  <a:schemeClr val="tx1">
                    <a:lumMod val="85000"/>
                    <a:lumOff val="15000"/>
                  </a:schemeClr>
                </a:solidFill>
              </a:rPr>
              <a:t>Week 3 – PENALTIES PART </a:t>
            </a:r>
            <a:r>
              <a:rPr lang="en-US" sz="2400" dirty="0" err="1">
                <a:solidFill>
                  <a:schemeClr val="tx1">
                    <a:lumMod val="85000"/>
                    <a:lumOff val="15000"/>
                  </a:schemeClr>
                </a:solidFill>
              </a:rPr>
              <a:t>i</a:t>
            </a:r>
            <a:r>
              <a:rPr lang="en-US" sz="2400" dirty="0">
                <a:solidFill>
                  <a:schemeClr val="tx1">
                    <a:lumMod val="85000"/>
                    <a:lumOff val="15000"/>
                  </a:schemeClr>
                </a:solidFill>
              </a:rPr>
              <a:t> </a:t>
            </a:r>
          </a:p>
          <a:p>
            <a:r>
              <a:rPr lang="en-US" sz="2400" dirty="0">
                <a:solidFill>
                  <a:schemeClr val="tx1">
                    <a:lumMod val="85000"/>
                    <a:lumOff val="15000"/>
                  </a:schemeClr>
                </a:solidFill>
              </a:rPr>
              <a:t>(LINE OF SCRIMMAGE RELATED FOULS)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THINGS TO REMEMBER</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lvl="1">
              <a:buFont typeface="Arial" panose="020B0604020202020204" pitchFamily="34" charset="0"/>
              <a:buChar char="•"/>
            </a:pPr>
            <a:r>
              <a:rPr lang="en-US" sz="2600" dirty="0"/>
              <a:t>IDENTIFY THE TYPE OF FOUL YOU HAVE</a:t>
            </a:r>
          </a:p>
          <a:p>
            <a:pPr lvl="1">
              <a:buFont typeface="Arial" panose="020B0604020202020204" pitchFamily="34" charset="0"/>
              <a:buChar char="•"/>
            </a:pPr>
            <a:r>
              <a:rPr lang="en-US" sz="2600" dirty="0"/>
              <a:t>IDENTIFY THE CATEGORY IT GOES IN</a:t>
            </a:r>
          </a:p>
          <a:p>
            <a:pPr lvl="1">
              <a:buFont typeface="Arial" panose="020B0604020202020204" pitchFamily="34" charset="0"/>
              <a:buChar char="•"/>
            </a:pPr>
            <a:r>
              <a:rPr lang="en-US" sz="2600" dirty="0"/>
              <a:t>BLOW AND THROW (PREVENT THE SNAP) or THROW AND GO (ACKNOWLEDGE THE PENALTY AND KEEP OFFICIATING)</a:t>
            </a:r>
          </a:p>
          <a:p>
            <a:pPr lvl="1">
              <a:buFont typeface="Arial" panose="020B0604020202020204" pitchFamily="34" charset="0"/>
              <a:buChar char="•"/>
            </a:pPr>
            <a:r>
              <a:rPr lang="en-US" sz="2600" dirty="0"/>
              <a:t>REMEMBER THE FOUL (GET THE NUMBER AND THE FOUL)</a:t>
            </a:r>
          </a:p>
        </p:txBody>
      </p:sp>
    </p:spTree>
    <p:extLst>
      <p:ext uri="{BB962C8B-B14F-4D97-AF65-F5344CB8AC3E}">
        <p14:creationId xmlns:p14="http://schemas.microsoft.com/office/powerpoint/2010/main" val="141541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 purpose of Week 3 is to identify basic fouls that occur prior to or at the snap.</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2 POINTS OF EMPHASIS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r>
              <a:rPr lang="en-US" sz="2800" dirty="0"/>
              <a:t>There are 2 types of fouls that can occur when a snap is imminent:</a:t>
            </a:r>
          </a:p>
          <a:p>
            <a:pPr lvl="1">
              <a:buFont typeface="Arial" panose="020B0604020202020204" pitchFamily="34" charset="0"/>
              <a:buChar char="•"/>
            </a:pPr>
            <a:r>
              <a:rPr lang="en-US" sz="2600" dirty="0"/>
              <a:t>Fouls that </a:t>
            </a:r>
            <a:r>
              <a:rPr lang="en-US" sz="2600" b="1" u="sng" dirty="0"/>
              <a:t>PREVENT A SNAP</a:t>
            </a:r>
            <a:r>
              <a:rPr lang="en-US" sz="2600" b="1" dirty="0"/>
              <a:t> (Prior to the Snap)</a:t>
            </a:r>
            <a:endParaRPr lang="en-US" sz="2600" b="1" u="sng" dirty="0"/>
          </a:p>
          <a:p>
            <a:pPr lvl="1">
              <a:buFont typeface="Arial" panose="020B0604020202020204" pitchFamily="34" charset="0"/>
              <a:buChar char="•"/>
            </a:pPr>
            <a:r>
              <a:rPr lang="en-US" sz="2600" dirty="0"/>
              <a:t>Fouls that are </a:t>
            </a:r>
            <a:r>
              <a:rPr lang="en-US" sz="2600" b="1" i="1" dirty="0"/>
              <a:t>CAUSED BY THE SNAP (Occur with the Snap)</a:t>
            </a:r>
          </a:p>
        </p:txBody>
      </p:sp>
    </p:spTree>
    <p:extLst>
      <p:ext uri="{BB962C8B-B14F-4D97-AF65-F5344CB8AC3E}">
        <p14:creationId xmlns:p14="http://schemas.microsoft.com/office/powerpoint/2010/main" val="237876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BLOW AND THROW PENALTIES I</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lnSpcReduction="10000"/>
          </a:bodyPr>
          <a:lstStyle/>
          <a:p>
            <a:r>
              <a:rPr lang="en-US" sz="2800" dirty="0"/>
              <a:t>No foul in the rulebook can end a play once a </a:t>
            </a:r>
            <a:r>
              <a:rPr lang="en-US" sz="2800" b="1" u="sng" dirty="0"/>
              <a:t>LEGAL</a:t>
            </a:r>
            <a:r>
              <a:rPr lang="en-US" sz="2800" dirty="0"/>
              <a:t> snap has taken place.</a:t>
            </a:r>
          </a:p>
          <a:p>
            <a:r>
              <a:rPr lang="en-US" sz="2800" dirty="0"/>
              <a:t>However, there are fouls that can prevent a snap from occurring.</a:t>
            </a:r>
          </a:p>
          <a:p>
            <a:r>
              <a:rPr lang="en-US" sz="2800" dirty="0"/>
              <a:t>Let’s refer to these as </a:t>
            </a:r>
            <a:r>
              <a:rPr lang="en-US" sz="2800" b="1" u="sng" dirty="0"/>
              <a:t>BLOW AND THROW</a:t>
            </a:r>
            <a:r>
              <a:rPr lang="en-US" sz="2800" dirty="0"/>
              <a:t> penalties.</a:t>
            </a:r>
          </a:p>
          <a:p>
            <a:r>
              <a:rPr lang="en-US" sz="2800" dirty="0"/>
              <a:t>When we identify these DEAD BALL fouls, we blow our whistle to stop the play from beginning and throw our flag to acknowledge the foul. (High and towards the offending team’s side)</a:t>
            </a:r>
          </a:p>
          <a:p>
            <a:pPr marL="201168" lvl="1" indent="0">
              <a:buNone/>
            </a:pPr>
            <a:endParaRPr lang="en-US" sz="2600" dirty="0"/>
          </a:p>
        </p:txBody>
      </p:sp>
    </p:spTree>
    <p:extLst>
      <p:ext uri="{BB962C8B-B14F-4D97-AF65-F5344CB8AC3E}">
        <p14:creationId xmlns:p14="http://schemas.microsoft.com/office/powerpoint/2010/main" val="106310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BLOW AND THROW PENALTIES II</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85000" lnSpcReduction="20000"/>
          </a:bodyPr>
          <a:lstStyle/>
          <a:p>
            <a:r>
              <a:rPr lang="en-US" sz="2800" dirty="0"/>
              <a:t>Here are the basic types of Blow and Throw Penalties that prevent a snap from taking place:</a:t>
            </a:r>
          </a:p>
          <a:p>
            <a:pPr lvl="1">
              <a:buFont typeface="Arial" panose="020B0604020202020204" pitchFamily="34" charset="0"/>
              <a:buChar char="•"/>
            </a:pPr>
            <a:r>
              <a:rPr lang="en-US" sz="2600" b="1" dirty="0"/>
              <a:t>FALSE START – </a:t>
            </a:r>
            <a:r>
              <a:rPr lang="en-US" sz="2600" dirty="0"/>
              <a:t>Any simulation of the start of the play by A.</a:t>
            </a:r>
            <a:endParaRPr lang="en-US" sz="2600" b="1" dirty="0"/>
          </a:p>
          <a:p>
            <a:pPr lvl="1">
              <a:buFont typeface="Arial" panose="020B0604020202020204" pitchFamily="34" charset="0"/>
              <a:buChar char="•"/>
            </a:pPr>
            <a:r>
              <a:rPr lang="en-US" sz="2600" b="1" dirty="0"/>
              <a:t>ILLEGAL SNAP INFRACTION – </a:t>
            </a:r>
            <a:r>
              <a:rPr lang="en-US" sz="2600" dirty="0"/>
              <a:t>Any movement of the ball other than a direct snap by the snapper.</a:t>
            </a:r>
            <a:endParaRPr lang="en-US" sz="2600" b="1" dirty="0"/>
          </a:p>
          <a:p>
            <a:pPr lvl="1">
              <a:buFont typeface="Arial" panose="020B0604020202020204" pitchFamily="34" charset="0"/>
              <a:buChar char="•"/>
            </a:pPr>
            <a:r>
              <a:rPr lang="en-US" sz="2600" b="1" dirty="0"/>
              <a:t>ENCROACHMENT – </a:t>
            </a:r>
            <a:r>
              <a:rPr lang="en-US" sz="2600" dirty="0"/>
              <a:t>Any movement into the neutral zone by A or B once the snapper puts his hand on the ball.</a:t>
            </a:r>
            <a:endParaRPr lang="en-US" sz="2600" b="1" dirty="0"/>
          </a:p>
          <a:p>
            <a:pPr lvl="1">
              <a:buFont typeface="Arial" panose="020B0604020202020204" pitchFamily="34" charset="0"/>
              <a:buChar char="•"/>
            </a:pPr>
            <a:r>
              <a:rPr lang="en-US" sz="2600" b="1" dirty="0"/>
              <a:t>ILLEGAL SUBSTITUTION – </a:t>
            </a:r>
            <a:r>
              <a:rPr lang="en-US" sz="2600" dirty="0"/>
              <a:t>more than 11 Team A or Team B players on the field prior to the snap (we want to catch these prior to the snap).</a:t>
            </a:r>
            <a:endParaRPr lang="en-US" sz="2600" b="1" dirty="0"/>
          </a:p>
          <a:p>
            <a:pPr lvl="1">
              <a:buFont typeface="Arial" panose="020B0604020202020204" pitchFamily="34" charset="0"/>
              <a:buChar char="•"/>
            </a:pPr>
            <a:r>
              <a:rPr lang="en-US" sz="2600" b="1" dirty="0"/>
              <a:t>DISCONCERTING ACT BY DEFENSE – </a:t>
            </a:r>
            <a:r>
              <a:rPr lang="en-US" sz="2600" dirty="0"/>
              <a:t>Any simulation of the cadence of the quarterback by B or movement used in order to draw a False Start by A.</a:t>
            </a:r>
            <a:endParaRPr lang="en-US" sz="2600" b="1" dirty="0"/>
          </a:p>
        </p:txBody>
      </p:sp>
    </p:spTree>
    <p:extLst>
      <p:ext uri="{BB962C8B-B14F-4D97-AF65-F5344CB8AC3E}">
        <p14:creationId xmlns:p14="http://schemas.microsoft.com/office/powerpoint/2010/main" val="55720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THROW AND GO PENALTIES I</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fontScale="92500" lnSpcReduction="10000"/>
          </a:bodyPr>
          <a:lstStyle/>
          <a:p>
            <a:r>
              <a:rPr lang="en-US" sz="2600" dirty="0"/>
              <a:t>There are some fouls in the rulebook that only occur once a </a:t>
            </a:r>
            <a:r>
              <a:rPr lang="en-US" sz="2600" b="1" u="sng" dirty="0"/>
              <a:t>LEGAL SNAP</a:t>
            </a:r>
            <a:r>
              <a:rPr lang="en-US" sz="2600" dirty="0"/>
              <a:t> takes place.</a:t>
            </a:r>
          </a:p>
          <a:p>
            <a:r>
              <a:rPr lang="en-US" sz="2600" dirty="0"/>
              <a:t>This means that teams have the ability to adjust and correct a problem prior to snapping the ball without negative repercussions.</a:t>
            </a:r>
          </a:p>
          <a:p>
            <a:r>
              <a:rPr lang="en-US" sz="2600" dirty="0"/>
              <a:t>If adjustments are not made and the ball is snapped, then and only then has a team created an infraction.</a:t>
            </a:r>
          </a:p>
          <a:p>
            <a:r>
              <a:rPr lang="en-US" sz="2600" dirty="0"/>
              <a:t>These are considered LIVE BALL fouls, meaning the play continues beyond the snap.</a:t>
            </a:r>
          </a:p>
        </p:txBody>
      </p:sp>
    </p:spTree>
    <p:extLst>
      <p:ext uri="{BB962C8B-B14F-4D97-AF65-F5344CB8AC3E}">
        <p14:creationId xmlns:p14="http://schemas.microsoft.com/office/powerpoint/2010/main" val="85350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THROW AND GO PENALTIES II</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lnSpcReduction="10000"/>
          </a:bodyPr>
          <a:lstStyle/>
          <a:p>
            <a:r>
              <a:rPr lang="en-US" sz="2600" dirty="0"/>
              <a:t>Let’s refer to these as </a:t>
            </a:r>
            <a:r>
              <a:rPr lang="en-US" sz="2600" b="1" u="sng" dirty="0"/>
              <a:t>THROW AND GO</a:t>
            </a:r>
            <a:r>
              <a:rPr lang="en-US" sz="2600" dirty="0"/>
              <a:t> Penalties.</a:t>
            </a:r>
          </a:p>
          <a:p>
            <a:r>
              <a:rPr lang="en-US" sz="2400" dirty="0"/>
              <a:t>When we identify these LIVE BALL fouls, we throw our flag (high and to the offending team’s side) to acknowledge the foul and continue to officiate the play as normal.</a:t>
            </a:r>
          </a:p>
          <a:p>
            <a:r>
              <a:rPr lang="en-US" sz="2400" dirty="0"/>
              <a:t>Remember, No foul in the rulebook can end a play once a </a:t>
            </a:r>
            <a:r>
              <a:rPr lang="en-US" sz="2400" b="1" u="sng" dirty="0"/>
              <a:t>LEGAL</a:t>
            </a:r>
            <a:r>
              <a:rPr lang="en-US" sz="2400" dirty="0"/>
              <a:t> snap has taken place.</a:t>
            </a:r>
          </a:p>
          <a:p>
            <a:r>
              <a:rPr lang="en-US" sz="2400" dirty="0"/>
              <a:t>However, we need to register the original penalty and be able to report this to the referee once the play is over.</a:t>
            </a:r>
          </a:p>
          <a:p>
            <a:endParaRPr lang="en-US" sz="2400" dirty="0"/>
          </a:p>
          <a:p>
            <a:endParaRPr lang="en-US" sz="2600" dirty="0"/>
          </a:p>
          <a:p>
            <a:endParaRPr lang="en-US" sz="2600" dirty="0"/>
          </a:p>
        </p:txBody>
      </p:sp>
    </p:spTree>
    <p:extLst>
      <p:ext uri="{BB962C8B-B14F-4D97-AF65-F5344CB8AC3E}">
        <p14:creationId xmlns:p14="http://schemas.microsoft.com/office/powerpoint/2010/main" val="138754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THROW AND GO PENALTIES III</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lnSpcReduction="10000"/>
          </a:bodyPr>
          <a:lstStyle/>
          <a:p>
            <a:r>
              <a:rPr lang="en-US" sz="2800" dirty="0"/>
              <a:t>Here are the basic types of Throw and Go Penalties that occur simultaneously with the snap:</a:t>
            </a:r>
          </a:p>
          <a:p>
            <a:pPr lvl="1">
              <a:buFont typeface="Arial" panose="020B0604020202020204" pitchFamily="34" charset="0"/>
              <a:buChar char="•"/>
            </a:pPr>
            <a:r>
              <a:rPr lang="en-US" sz="2600" b="1" dirty="0"/>
              <a:t>ILLEGAL FORMATION – </a:t>
            </a:r>
            <a:r>
              <a:rPr lang="en-US" sz="2600" dirty="0"/>
              <a:t>Team A has </a:t>
            </a:r>
            <a:r>
              <a:rPr lang="en-US" sz="2600" b="1" u="sng" dirty="0"/>
              <a:t>MORE</a:t>
            </a:r>
            <a:r>
              <a:rPr lang="en-US" sz="2600" b="1" dirty="0"/>
              <a:t> </a:t>
            </a:r>
            <a:r>
              <a:rPr lang="en-US" sz="2600" dirty="0"/>
              <a:t>than 4 players in the offensive backfield.</a:t>
            </a:r>
            <a:endParaRPr lang="en-US" sz="2600" b="1" dirty="0"/>
          </a:p>
          <a:p>
            <a:pPr lvl="1">
              <a:buFont typeface="Arial" panose="020B0604020202020204" pitchFamily="34" charset="0"/>
              <a:buChar char="•"/>
            </a:pPr>
            <a:r>
              <a:rPr lang="en-US" sz="2600" b="1" dirty="0"/>
              <a:t>ILLEGAL MOTION – </a:t>
            </a:r>
            <a:r>
              <a:rPr lang="en-US" sz="2600" dirty="0"/>
              <a:t>A Team A player is moving towards the LOS at the snap.</a:t>
            </a:r>
            <a:endParaRPr lang="en-US" sz="2600" b="1" dirty="0"/>
          </a:p>
          <a:p>
            <a:pPr lvl="1">
              <a:buFont typeface="Arial" panose="020B0604020202020204" pitchFamily="34" charset="0"/>
              <a:buChar char="•"/>
            </a:pPr>
            <a:r>
              <a:rPr lang="en-US" sz="2600" b="1" dirty="0"/>
              <a:t>ILLEGAL SHIFT – </a:t>
            </a:r>
            <a:r>
              <a:rPr lang="en-US" sz="2600" dirty="0"/>
              <a:t>More than 1 Team A player is moving at the snap OR </a:t>
            </a:r>
            <a:r>
              <a:rPr lang="en-US" sz="2600" b="1" u="sng" dirty="0"/>
              <a:t>ALL</a:t>
            </a:r>
            <a:r>
              <a:rPr lang="en-US" sz="2600" dirty="0"/>
              <a:t> Team A players have not come to a complete stop and set in formation for 1 second prior to the snap.</a:t>
            </a:r>
            <a:endParaRPr lang="en-US" sz="2600" b="1" dirty="0"/>
          </a:p>
        </p:txBody>
      </p:sp>
    </p:spTree>
    <p:extLst>
      <p:ext uri="{BB962C8B-B14F-4D97-AF65-F5344CB8AC3E}">
        <p14:creationId xmlns:p14="http://schemas.microsoft.com/office/powerpoint/2010/main" val="32956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3D2-5E7D-43E8-808F-A520D105499C}"/>
              </a:ext>
            </a:extLst>
          </p:cNvPr>
          <p:cNvSpPr>
            <a:spLocks noGrp="1"/>
          </p:cNvSpPr>
          <p:nvPr>
            <p:ph type="title"/>
          </p:nvPr>
        </p:nvSpPr>
        <p:spPr/>
        <p:txBody>
          <a:bodyPr>
            <a:normAutofit/>
          </a:bodyPr>
          <a:lstStyle/>
          <a:p>
            <a:r>
              <a:rPr lang="en-US" sz="3600" dirty="0"/>
              <a:t>PRESNAP DUTIES</a:t>
            </a:r>
          </a:p>
        </p:txBody>
      </p:sp>
      <p:sp>
        <p:nvSpPr>
          <p:cNvPr id="3" name="Content Placeholder 2">
            <a:extLst>
              <a:ext uri="{FF2B5EF4-FFF2-40B4-BE49-F238E27FC236}">
                <a16:creationId xmlns:a16="http://schemas.microsoft.com/office/drawing/2014/main" id="{53C12F2F-752C-4AE7-825D-F7778F923E28}"/>
              </a:ext>
            </a:extLst>
          </p:cNvPr>
          <p:cNvSpPr>
            <a:spLocks noGrp="1"/>
          </p:cNvSpPr>
          <p:nvPr>
            <p:ph idx="1"/>
          </p:nvPr>
        </p:nvSpPr>
        <p:spPr/>
        <p:txBody>
          <a:bodyPr>
            <a:normAutofit/>
          </a:bodyPr>
          <a:lstStyle/>
          <a:p>
            <a:pPr lvl="1">
              <a:buFont typeface="Arial" panose="020B0604020202020204" pitchFamily="34" charset="0"/>
              <a:buChar char="•"/>
            </a:pPr>
            <a:r>
              <a:rPr lang="en-US" sz="2600" dirty="0"/>
              <a:t>Wings count the defense</a:t>
            </a:r>
          </a:p>
          <a:p>
            <a:pPr lvl="1">
              <a:buFont typeface="Arial" panose="020B0604020202020204" pitchFamily="34" charset="0"/>
              <a:buChar char="•"/>
            </a:pPr>
            <a:r>
              <a:rPr lang="en-US" sz="2600" dirty="0"/>
              <a:t>Wings need to communicate with the widest receiver</a:t>
            </a:r>
          </a:p>
          <a:p>
            <a:pPr lvl="2">
              <a:buFont typeface="Arial" panose="020B0604020202020204" pitchFamily="34" charset="0"/>
              <a:buChar char="•"/>
            </a:pPr>
            <a:r>
              <a:rPr lang="en-US" sz="2200" dirty="0"/>
              <a:t>Lining up receivers that are ON (that check with them).</a:t>
            </a:r>
          </a:p>
          <a:p>
            <a:pPr lvl="2">
              <a:buFont typeface="Arial" panose="020B0604020202020204" pitchFamily="34" charset="0"/>
              <a:buChar char="•"/>
            </a:pPr>
            <a:r>
              <a:rPr lang="en-US" sz="2200" dirty="0"/>
              <a:t>Chucking receivers that are OFF the LOS.</a:t>
            </a:r>
          </a:p>
          <a:p>
            <a:pPr lvl="1">
              <a:buFont typeface="Arial" panose="020B0604020202020204" pitchFamily="34" charset="0"/>
              <a:buChar char="•"/>
            </a:pPr>
            <a:r>
              <a:rPr lang="en-US" sz="2600" dirty="0"/>
              <a:t>Wings need to make sure there are no more than 4 in the backfield</a:t>
            </a:r>
          </a:p>
          <a:p>
            <a:pPr lvl="1">
              <a:buFont typeface="Arial" panose="020B0604020202020204" pitchFamily="34" charset="0"/>
              <a:buChar char="•"/>
            </a:pPr>
            <a:r>
              <a:rPr lang="en-US" sz="2600" dirty="0"/>
              <a:t>Umpires/Referee communicate (counting the offense)</a:t>
            </a:r>
          </a:p>
          <a:p>
            <a:pPr lvl="1">
              <a:buFont typeface="Arial" panose="020B0604020202020204" pitchFamily="34" charset="0"/>
              <a:buChar char="•"/>
            </a:pPr>
            <a:r>
              <a:rPr lang="en-US" sz="2600" dirty="0"/>
              <a:t>Umpires communicate with the snapper about their contact with the </a:t>
            </a:r>
            <a:r>
              <a:rPr lang="en-US" sz="2600"/>
              <a:t>football.</a:t>
            </a:r>
            <a:endParaRPr lang="en-US" sz="2600" dirty="0"/>
          </a:p>
        </p:txBody>
      </p:sp>
    </p:spTree>
    <p:extLst>
      <p:ext uri="{BB962C8B-B14F-4D97-AF65-F5344CB8AC3E}">
        <p14:creationId xmlns:p14="http://schemas.microsoft.com/office/powerpoint/2010/main" val="337852640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{DDB6D9FE-F354-4697-8ED1-C3A658AE96B0}tf56160789_win32</Template>
  <TotalTime>730</TotalTime>
  <Words>674</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Franklin Gothic Book</vt:lpstr>
      <vt:lpstr>1_RetrospectVTI</vt:lpstr>
      <vt:lpstr>2023 Mechanics Training</vt:lpstr>
      <vt:lpstr>The purpose of Week 3 is to identify basic fouls that occur prior to or at the snap.</vt:lpstr>
      <vt:lpstr>2 POINTS OF EMPHASIS</vt:lpstr>
      <vt:lpstr>BLOW AND THROW PENALTIES I</vt:lpstr>
      <vt:lpstr>BLOW AND THROW PENALTIES II</vt:lpstr>
      <vt:lpstr>THROW AND GO PENALTIES I</vt:lpstr>
      <vt:lpstr>THROW AND GO PENALTIES II</vt:lpstr>
      <vt:lpstr>THROW AND GO PENALTIES III</vt:lpstr>
      <vt:lpstr>PRESNAP DUTIES</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BRAFOA Rules Training</dc:title>
  <dc:creator>Lavigne, Jody (S&amp;L HHS)</dc:creator>
  <cp:lastModifiedBy>Lavigne, Jody</cp:lastModifiedBy>
  <cp:revision>7</cp:revision>
  <dcterms:created xsi:type="dcterms:W3CDTF">2021-05-17T13:47:31Z</dcterms:created>
  <dcterms:modified xsi:type="dcterms:W3CDTF">2023-07-17T16:33:22Z</dcterms:modified>
</cp:coreProperties>
</file>